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82" r:id="rId3"/>
    <p:sldId id="259" r:id="rId4"/>
    <p:sldId id="285" r:id="rId5"/>
    <p:sldId id="261" r:id="rId6"/>
    <p:sldId id="262" r:id="rId7"/>
    <p:sldId id="263" r:id="rId8"/>
    <p:sldId id="264" r:id="rId9"/>
    <p:sldId id="28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84" r:id="rId21"/>
    <p:sldId id="275" r:id="rId22"/>
    <p:sldId id="276" r:id="rId23"/>
    <p:sldId id="277" r:id="rId24"/>
    <p:sldId id="278" r:id="rId25"/>
    <p:sldId id="281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9452" autoAdjust="0"/>
  </p:normalViewPr>
  <p:slideViewPr>
    <p:cSldViewPr snapToGrid="0" snapToObjects="1">
      <p:cViewPr varScale="1">
        <p:scale>
          <a:sx n="101" d="100"/>
          <a:sy n="101" d="100"/>
        </p:scale>
        <p:origin x="-141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885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331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73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019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274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74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997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710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20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106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583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DEF40-AF2A-754E-A27F-97DAA95662FA}" type="datetimeFigureOut">
              <a:rPr lang="en-US" smtClean="0"/>
              <a:t>2/27/12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BC744-4CA4-D046-A208-35ECE6A3A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846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94792"/>
            <a:ext cx="6705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Market-Based Management</a:t>
            </a:r>
            <a:endParaRPr lang="en-US" sz="3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17.3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249" y="1148033"/>
            <a:ext cx="3409233" cy="42764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768378" y="1173183"/>
            <a:ext cx="3352800" cy="384720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 dirty="0" smtClean="0">
              <a:solidFill>
                <a:schemeClr val="bg1"/>
              </a:solidFill>
              <a:latin typeface="Helvetica"/>
              <a:cs typeface="Helvetica"/>
            </a:endParaRPr>
          </a:p>
          <a:p>
            <a:pPr algn="ctr"/>
            <a:r>
              <a:rPr lang="en-US" b="1" u="sng" dirty="0" smtClean="0">
                <a:solidFill>
                  <a:schemeClr val="bg1"/>
                </a:solidFill>
                <a:latin typeface="Helvetica"/>
                <a:cs typeface="Helvetica"/>
              </a:rPr>
              <a:t>Chapter </a:t>
            </a:r>
            <a:r>
              <a:rPr lang="en-US" b="1" u="sng" dirty="0" smtClean="0">
                <a:solidFill>
                  <a:schemeClr val="bg1"/>
                </a:solidFill>
                <a:latin typeface="Helvetica"/>
                <a:cs typeface="Helvetica"/>
              </a:rPr>
              <a:t>3</a:t>
            </a:r>
          </a:p>
          <a:p>
            <a:pPr algn="ctr"/>
            <a:endParaRPr lang="en-US" sz="1600" b="1" u="sng" dirty="0" smtClean="0">
              <a:solidFill>
                <a:schemeClr val="bg1"/>
              </a:solidFill>
              <a:latin typeface="Helvetica"/>
              <a:cs typeface="Helvetica"/>
            </a:endParaRPr>
          </a:p>
          <a:p>
            <a:pPr marL="284163" indent="-284163">
              <a:buFont typeface="Wingdings" pitchFamily="2" charset="2"/>
              <a:buChar char="q"/>
            </a:pPr>
            <a:r>
              <a:rPr lang="en-US" sz="1600" b="1" dirty="0" smtClean="0">
                <a:solidFill>
                  <a:schemeClr val="bg1"/>
                </a:solidFill>
                <a:latin typeface="Helvetica"/>
                <a:cs typeface="Helvetica"/>
              </a:rPr>
              <a:t>Defining Market Space and Estimating </a:t>
            </a:r>
            <a:r>
              <a:rPr lang="en-US" sz="1600" b="1" dirty="0">
                <a:solidFill>
                  <a:schemeClr val="bg1"/>
                </a:solidFill>
                <a:latin typeface="Helvetica"/>
                <a:cs typeface="Helvetica"/>
              </a:rPr>
              <a:t>M</a:t>
            </a:r>
            <a:r>
              <a:rPr lang="en-US" sz="1600" b="1" dirty="0" smtClean="0">
                <a:solidFill>
                  <a:schemeClr val="bg1"/>
                </a:solidFill>
                <a:latin typeface="Helvetica"/>
                <a:cs typeface="Helvetica"/>
              </a:rPr>
              <a:t>arket Potential</a:t>
            </a:r>
          </a:p>
          <a:p>
            <a:pPr marL="284163" indent="-284163">
              <a:buFont typeface="Wingdings" pitchFamily="2" charset="2"/>
              <a:buChar char="q"/>
            </a:pPr>
            <a:endParaRPr lang="en-US" sz="1600" b="1" dirty="0" smtClean="0">
              <a:solidFill>
                <a:schemeClr val="bg1"/>
              </a:solidFill>
              <a:latin typeface="Helvetica"/>
              <a:cs typeface="Helvetica"/>
            </a:endParaRPr>
          </a:p>
          <a:p>
            <a:pPr marL="284163" indent="-284163">
              <a:buFont typeface="Wingdings" pitchFamily="2" charset="2"/>
              <a:buChar char="q"/>
            </a:pPr>
            <a:r>
              <a:rPr lang="en-US" sz="1600" b="1" dirty="0" smtClean="0">
                <a:solidFill>
                  <a:schemeClr val="bg1"/>
                </a:solidFill>
                <a:latin typeface="Helvetica"/>
                <a:cs typeface="Helvetica"/>
              </a:rPr>
              <a:t>Understanding Dynamics of Market Demand and the Product Lifecycle  </a:t>
            </a:r>
          </a:p>
          <a:p>
            <a:pPr marL="284163" indent="-284163">
              <a:buFont typeface="Wingdings" pitchFamily="2" charset="2"/>
              <a:buChar char="q"/>
            </a:pPr>
            <a:endParaRPr lang="en-US" sz="1600" b="1" dirty="0" smtClean="0">
              <a:solidFill>
                <a:schemeClr val="bg1"/>
              </a:solidFill>
              <a:latin typeface="Helvetica"/>
              <a:cs typeface="Helvetica"/>
            </a:endParaRPr>
          </a:p>
          <a:p>
            <a:pPr marL="284163" indent="-284163">
              <a:buFont typeface="Wingdings" pitchFamily="2" charset="2"/>
              <a:buChar char="q"/>
            </a:pPr>
            <a:r>
              <a:rPr lang="en-US" sz="1600" b="1" dirty="0" smtClean="0">
                <a:solidFill>
                  <a:schemeClr val="bg1"/>
                </a:solidFill>
                <a:latin typeface="Helvetica"/>
                <a:cs typeface="Helvetica"/>
              </a:rPr>
              <a:t>Understanding How Market Share is Achieved and Evaluating Share Strategies</a:t>
            </a:r>
          </a:p>
          <a:p>
            <a:r>
              <a:rPr lang="en-US" sz="1600" b="1" dirty="0" smtClean="0">
                <a:solidFill>
                  <a:schemeClr val="bg1"/>
                </a:solidFill>
                <a:latin typeface="Helvetica"/>
                <a:cs typeface="Helvetica"/>
              </a:rPr>
              <a:t/>
            </a:r>
            <a:br>
              <a:rPr lang="en-US" sz="1600" b="1" dirty="0" smtClean="0">
                <a:solidFill>
                  <a:schemeClr val="bg1"/>
                </a:solidFill>
                <a:latin typeface="Helvetica"/>
                <a:cs typeface="Helvetica"/>
              </a:rPr>
            </a:br>
            <a:r>
              <a:rPr lang="en-US" sz="1600" b="1" dirty="0" smtClean="0">
                <a:solidFill>
                  <a:schemeClr val="bg1"/>
                </a:solidFill>
                <a:latin typeface="Helvetica"/>
                <a:cs typeface="Helvetica"/>
              </a:rPr>
              <a:t>    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0180" y="5458971"/>
            <a:ext cx="7163641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elvetica"/>
                <a:cs typeface="Helvetica"/>
              </a:rPr>
              <a:t>A narrow market definition limits your business opportunities. You have to see more to sell more. </a:t>
            </a:r>
            <a:endParaRPr lang="en-US" dirty="0">
              <a:latin typeface="Helvetica"/>
              <a:cs typeface="Helvetica"/>
            </a:endParaRPr>
          </a:p>
          <a:p>
            <a:pPr>
              <a:spcBef>
                <a:spcPts val="600"/>
              </a:spcBef>
            </a:pPr>
            <a:r>
              <a:rPr lang="en-US" b="1" i="1" dirty="0" smtClean="0">
                <a:latin typeface="Helvetica"/>
                <a:cs typeface="Helvetica"/>
              </a:rPr>
              <a:t>				</a:t>
            </a:r>
            <a:r>
              <a:rPr lang="en-US" i="1" dirty="0" smtClean="0">
                <a:latin typeface="Helvetica"/>
                <a:cs typeface="Helvetica"/>
              </a:rPr>
              <a:t>—</a:t>
            </a:r>
            <a:r>
              <a:rPr lang="en-US" i="1" dirty="0">
                <a:latin typeface="Helvetica"/>
                <a:cs typeface="Helvetica"/>
              </a:rPr>
              <a:t>Jack Welch, CEO, 1981–2000 General </a:t>
            </a:r>
            <a:r>
              <a:rPr lang="en-US" i="1" dirty="0" smtClean="0">
                <a:latin typeface="Helvetica"/>
                <a:cs typeface="Helvetica"/>
              </a:rPr>
              <a:t>Electric</a:t>
            </a:r>
            <a:endParaRPr lang="en-US" dirty="0">
              <a:latin typeface="Helvetica"/>
              <a:cs typeface="Helvetica"/>
            </a:endParaRPr>
          </a:p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793189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94792"/>
            <a:ext cx="6705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Factors of Market Development</a:t>
            </a:r>
            <a:endParaRPr lang="en-US" sz="3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0.47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908" y="1027125"/>
            <a:ext cx="5994184" cy="432321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60097" y="5350339"/>
            <a:ext cx="82238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Helvetica"/>
                <a:cs typeface="Helvetica"/>
              </a:rPr>
              <a:t>Many new markets and most global markets are </a:t>
            </a:r>
            <a:r>
              <a:rPr lang="en-US" sz="2200" b="1" dirty="0">
                <a:latin typeface="Helvetica"/>
                <a:cs typeface="Helvetica"/>
              </a:rPr>
              <a:t>well below </a:t>
            </a:r>
            <a:r>
              <a:rPr lang="en-US" sz="2200" dirty="0">
                <a:latin typeface="Helvetica"/>
                <a:cs typeface="Helvetica"/>
              </a:rPr>
              <a:t>their market potentials because large numbers of potential customers have </a:t>
            </a:r>
            <a:r>
              <a:rPr lang="en-US" sz="2200" b="1" dirty="0">
                <a:latin typeface="Helvetica"/>
                <a:cs typeface="Helvetica"/>
              </a:rPr>
              <a:t>not yet entered them</a:t>
            </a:r>
            <a:r>
              <a:rPr lang="en-US" sz="2200" dirty="0">
                <a:latin typeface="Helvetica"/>
                <a:cs typeface="Helvetica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879272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94792"/>
            <a:ext cx="67056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 smtClean="0">
                <a:solidFill>
                  <a:schemeClr val="bg1"/>
                </a:solidFill>
                <a:latin typeface="Helvetica"/>
                <a:cs typeface="Helvetica"/>
              </a:rPr>
              <a:t>Forces that Shape Market Growth</a:t>
            </a:r>
            <a:endParaRPr lang="en-US" sz="27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1.2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90" y="1049509"/>
            <a:ext cx="7893421" cy="434225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4341" y="5392226"/>
            <a:ext cx="793531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Helvetica"/>
                <a:cs typeface="Helvetica"/>
              </a:rPr>
              <a:t>Developing and delivering a complete solution requires more than improving the product and making it affordable to the mainstream market. </a:t>
            </a:r>
          </a:p>
        </p:txBody>
      </p:sp>
    </p:spTree>
    <p:extLst>
      <p:ext uri="{BB962C8B-B14F-4D97-AF65-F5344CB8AC3E}">
        <p14:creationId xmlns:p14="http://schemas.microsoft.com/office/powerpoint/2010/main" val="1875232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94792"/>
            <a:ext cx="6705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Forces Driving Market Growth</a:t>
            </a:r>
            <a:endParaRPr lang="en-US" sz="3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1.34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24" t="2312" r="16504" b="3610"/>
          <a:stretch/>
        </p:blipFill>
        <p:spPr>
          <a:xfrm>
            <a:off x="3736099" y="1171810"/>
            <a:ext cx="5145443" cy="51165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57414" y="1171809"/>
            <a:ext cx="3341041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300" dirty="0" smtClean="0">
                <a:latin typeface="Helvetica"/>
                <a:cs typeface="Helvetica"/>
              </a:rPr>
              <a:t>Products </a:t>
            </a:r>
            <a:r>
              <a:rPr lang="en-US" sz="2300" dirty="0">
                <a:latin typeface="Helvetica"/>
                <a:cs typeface="Helvetica"/>
              </a:rPr>
              <a:t>or services with weak overall scores for both customer forces and product forces experience very slow market growth. </a:t>
            </a:r>
            <a:endParaRPr lang="en-US" sz="2300" dirty="0" smtClean="0">
              <a:latin typeface="Helvetica"/>
              <a:cs typeface="Helvetica"/>
            </a:endParaRPr>
          </a:p>
          <a:p>
            <a:pPr marL="342900" indent="-342900">
              <a:buFont typeface="Wingdings" charset="2"/>
              <a:buChar char="q"/>
            </a:pPr>
            <a:endParaRPr lang="en-US" sz="2300" dirty="0">
              <a:latin typeface="Helvetica"/>
              <a:cs typeface="Helvetic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300" dirty="0" smtClean="0">
                <a:latin typeface="Helvetica"/>
                <a:cs typeface="Helvetica"/>
              </a:rPr>
              <a:t>The </a:t>
            </a:r>
            <a:r>
              <a:rPr lang="en-US" sz="2300" dirty="0">
                <a:latin typeface="Helvetica"/>
                <a:cs typeface="Helvetica"/>
              </a:rPr>
              <a:t>best results naturally occur when both the customer forces and the product forces are strong overall</a:t>
            </a:r>
            <a:r>
              <a:rPr lang="en-US" sz="2300" dirty="0" smtClean="0">
                <a:latin typeface="Helvetica"/>
                <a:cs typeface="Helvetic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6794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151422"/>
            <a:ext cx="6705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Helvetica"/>
                <a:cs typeface="Helvetica"/>
              </a:rPr>
              <a:t>Product-Market vs. Product Life Cycle</a:t>
            </a:r>
            <a:endParaRPr lang="en-US" sz="25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2.06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" t="1886" r="1745" b="2500"/>
          <a:stretch/>
        </p:blipFill>
        <p:spPr>
          <a:xfrm>
            <a:off x="1501630" y="1011772"/>
            <a:ext cx="6140740" cy="440597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4342" y="5417745"/>
            <a:ext cx="8195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/>
                <a:cs typeface="Helvetica"/>
              </a:rPr>
              <a:t>As the personal computer market has grown, along with the demand for greater speed and capacity, Intel has gone through entire product life cycles for several products, as the graph </a:t>
            </a:r>
            <a:r>
              <a:rPr lang="en-US" sz="2000" dirty="0" smtClean="0">
                <a:latin typeface="Helvetica"/>
                <a:cs typeface="Helvetica"/>
              </a:rPr>
              <a:t>illustrates. 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308264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953949" y="-42738"/>
            <a:ext cx="52361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Product Life Cycle, Market Demand, and Profits</a:t>
            </a:r>
            <a:endParaRPr lang="en-US" sz="24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2.17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" t="6384" r="1147" b="10443"/>
          <a:stretch/>
        </p:blipFill>
        <p:spPr>
          <a:xfrm>
            <a:off x="1667923" y="1100040"/>
            <a:ext cx="5808154" cy="392439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74163" y="5100544"/>
            <a:ext cx="79956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/>
                <a:cs typeface="Helvetica"/>
              </a:rPr>
              <a:t>In the early stages of the product life </a:t>
            </a:r>
            <a:r>
              <a:rPr lang="en-US" sz="2000" dirty="0" smtClean="0">
                <a:latin typeface="Helvetica"/>
                <a:cs typeface="Helvetica"/>
              </a:rPr>
              <a:t>cycle</a:t>
            </a:r>
            <a:r>
              <a:rPr lang="en-US" sz="2000" dirty="0">
                <a:latin typeface="Helvetica"/>
                <a:cs typeface="Helvetica"/>
              </a:rPr>
              <a:t> </a:t>
            </a:r>
            <a:r>
              <a:rPr lang="en-US" sz="2000" dirty="0" smtClean="0">
                <a:latin typeface="Helvetica"/>
                <a:cs typeface="Helvetica"/>
              </a:rPr>
              <a:t>the </a:t>
            </a:r>
            <a:r>
              <a:rPr lang="en-US" sz="2000" dirty="0">
                <a:latin typeface="Helvetica"/>
                <a:cs typeface="Helvetica"/>
              </a:rPr>
              <a:t>net marketing contribution (NMC) is negative. As the product moves </a:t>
            </a:r>
            <a:r>
              <a:rPr lang="en-US" sz="2000" dirty="0" smtClean="0">
                <a:latin typeface="Helvetica"/>
                <a:cs typeface="Helvetica"/>
              </a:rPr>
              <a:t>through the lifecycle, NMC will reach </a:t>
            </a:r>
            <a:r>
              <a:rPr lang="en-US" sz="2000" dirty="0">
                <a:latin typeface="Helvetica"/>
                <a:cs typeface="Helvetica"/>
              </a:rPr>
              <a:t>break-</a:t>
            </a:r>
            <a:r>
              <a:rPr lang="en-US" sz="2000" dirty="0" smtClean="0">
                <a:latin typeface="Helvetica"/>
                <a:cs typeface="Helvetica"/>
              </a:rPr>
              <a:t>even, grow, peak, flatten, and begin to decline as market demand decreases.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18752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94792"/>
            <a:ext cx="6705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Average Selling Price</a:t>
            </a:r>
            <a:endParaRPr lang="en-US" sz="3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2.2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334" y="1078563"/>
            <a:ext cx="7093332" cy="41322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27774" y="5285871"/>
            <a:ext cx="72884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latin typeface="Helvetica"/>
                <a:cs typeface="Helvetica"/>
              </a:rPr>
              <a:t>One of the reasons that demand </a:t>
            </a:r>
            <a:r>
              <a:rPr lang="en-US" sz="2200" dirty="0">
                <a:latin typeface="Helvetica"/>
                <a:cs typeface="Helvetica"/>
              </a:rPr>
              <a:t>grows as a product moves </a:t>
            </a:r>
            <a:r>
              <a:rPr lang="en-US" sz="2200" dirty="0" smtClean="0">
                <a:latin typeface="Helvetica"/>
                <a:cs typeface="Helvetica"/>
              </a:rPr>
              <a:t>through the growth </a:t>
            </a:r>
            <a:r>
              <a:rPr lang="en-US" sz="2200" dirty="0">
                <a:latin typeface="Helvetica"/>
                <a:cs typeface="Helvetica"/>
              </a:rPr>
              <a:t>stages is an ongoing decline in the average selling price of the </a:t>
            </a:r>
            <a:r>
              <a:rPr lang="en-US" sz="2200" dirty="0" smtClean="0">
                <a:latin typeface="Helvetica"/>
                <a:cs typeface="Helvetica"/>
              </a:rPr>
              <a:t>product. </a:t>
            </a:r>
            <a:endParaRPr lang="en-US" sz="22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26152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982262" y="-34648"/>
            <a:ext cx="51794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Estimating Product Life-Cycle Demand and Sales</a:t>
            </a:r>
            <a:endParaRPr lang="en-US" sz="24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2.34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99" y="1166028"/>
            <a:ext cx="8560402" cy="337721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8478" y="4773920"/>
            <a:ext cx="80470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Helvetica"/>
                <a:cs typeface="Helvetica"/>
              </a:rPr>
              <a:t>Recognizing that volumes grow and prices decline in the growth stages of the </a:t>
            </a:r>
            <a:r>
              <a:rPr lang="en-US" sz="2200" dirty="0" smtClean="0">
                <a:latin typeface="Helvetica"/>
                <a:cs typeface="Helvetica"/>
              </a:rPr>
              <a:t>product </a:t>
            </a:r>
            <a:r>
              <a:rPr lang="en-US" sz="2200" dirty="0">
                <a:latin typeface="Helvetica"/>
                <a:cs typeface="Helvetica"/>
              </a:rPr>
              <a:t>life cycle, we can estimate future market demand and the MDI by projecting the assumed market growth rate over a 3-year planning period. </a:t>
            </a:r>
          </a:p>
        </p:txBody>
      </p:sp>
    </p:spTree>
    <p:extLst>
      <p:ext uri="{BB962C8B-B14F-4D97-AF65-F5344CB8AC3E}">
        <p14:creationId xmlns:p14="http://schemas.microsoft.com/office/powerpoint/2010/main" val="3752310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374595" y="-34636"/>
            <a:ext cx="43948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Estimating Growth for Market Demand and Sales</a:t>
            </a:r>
            <a:endParaRPr lang="en-US" sz="24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2.43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9" t="3125" r="8703" b="2495"/>
          <a:stretch/>
        </p:blipFill>
        <p:spPr>
          <a:xfrm>
            <a:off x="1201813" y="1099382"/>
            <a:ext cx="6740374" cy="422364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7672" y="5411006"/>
            <a:ext cx="83886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/>
                <a:cs typeface="Helvetica"/>
              </a:rPr>
              <a:t>One of the </a:t>
            </a:r>
            <a:r>
              <a:rPr lang="en-US" sz="2000" dirty="0" smtClean="0">
                <a:latin typeface="Helvetica"/>
                <a:cs typeface="Helvetica"/>
              </a:rPr>
              <a:t>benefits </a:t>
            </a:r>
            <a:r>
              <a:rPr lang="en-US" sz="2000" dirty="0">
                <a:latin typeface="Helvetica"/>
                <a:cs typeface="Helvetica"/>
              </a:rPr>
              <a:t>of estimating market potential is the ceiling it places on market demand. </a:t>
            </a:r>
            <a:r>
              <a:rPr lang="en-US" sz="2000" dirty="0" smtClean="0">
                <a:latin typeface="Helvetica"/>
                <a:cs typeface="Helvetica"/>
              </a:rPr>
              <a:t>Businesses </a:t>
            </a:r>
            <a:r>
              <a:rPr lang="en-US" sz="2000" dirty="0">
                <a:latin typeface="Helvetica"/>
                <a:cs typeface="Helvetica"/>
              </a:rPr>
              <a:t>that </a:t>
            </a:r>
            <a:r>
              <a:rPr lang="en-US" sz="2000" dirty="0" smtClean="0">
                <a:latin typeface="Helvetica"/>
                <a:cs typeface="Helvetica"/>
              </a:rPr>
              <a:t>have </a:t>
            </a:r>
            <a:r>
              <a:rPr lang="en-US" sz="2000" dirty="0">
                <a:latin typeface="Helvetica"/>
                <a:cs typeface="Helvetica"/>
              </a:rPr>
              <a:t>enjoyed years of growth </a:t>
            </a:r>
            <a:r>
              <a:rPr lang="en-US" sz="2000" dirty="0" smtClean="0">
                <a:latin typeface="Helvetica"/>
                <a:cs typeface="Helvetica"/>
              </a:rPr>
              <a:t>will often </a:t>
            </a:r>
            <a:r>
              <a:rPr lang="en-US" sz="2000" dirty="0">
                <a:latin typeface="Helvetica"/>
                <a:cs typeface="Helvetica"/>
              </a:rPr>
              <a:t>project continued growth beyond the market potential. </a:t>
            </a:r>
          </a:p>
        </p:txBody>
      </p:sp>
    </p:spTree>
    <p:extLst>
      <p:ext uri="{BB962C8B-B14F-4D97-AF65-F5344CB8AC3E}">
        <p14:creationId xmlns:p14="http://schemas.microsoft.com/office/powerpoint/2010/main" val="2291060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974173" y="-42738"/>
            <a:ext cx="5195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Life-Cycle Demand, Margins, and Marketing and Sales Expenses</a:t>
            </a:r>
            <a:endParaRPr lang="en-US" sz="24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3.0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84" y="1051616"/>
            <a:ext cx="4508655" cy="53636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908344" y="1033122"/>
            <a:ext cx="36851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>
                <a:latin typeface="Helvetica"/>
                <a:cs typeface="Helvetica"/>
              </a:rPr>
              <a:t>Volume grows while the average price declines </a:t>
            </a:r>
            <a:r>
              <a:rPr lang="en-US" dirty="0">
                <a:latin typeface="Helvetica"/>
                <a:cs typeface="Helvetica"/>
              </a:rPr>
              <a:t>over the product life cycle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908344" y="2030557"/>
            <a:ext cx="3685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>
                <a:latin typeface="Helvetica"/>
                <a:cs typeface="Helvetica"/>
              </a:rPr>
              <a:t>P</a:t>
            </a:r>
            <a:r>
              <a:rPr lang="en-US" dirty="0" smtClean="0">
                <a:latin typeface="Helvetica"/>
                <a:cs typeface="Helvetica"/>
              </a:rPr>
              <a:t>rices </a:t>
            </a:r>
            <a:r>
              <a:rPr lang="en-US" dirty="0">
                <a:latin typeface="Helvetica"/>
                <a:cs typeface="Helvetica"/>
              </a:rPr>
              <a:t>tend to decrease faster than unit costs decrease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08344" y="2778957"/>
            <a:ext cx="3628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>
                <a:latin typeface="Helvetica"/>
                <a:cs typeface="Helvetica"/>
              </a:rPr>
              <a:t>M</a:t>
            </a:r>
            <a:r>
              <a:rPr lang="en-US" dirty="0" smtClean="0">
                <a:latin typeface="Helvetica"/>
                <a:cs typeface="Helvetica"/>
              </a:rPr>
              <a:t>argins </a:t>
            </a:r>
            <a:r>
              <a:rPr lang="en-US" dirty="0">
                <a:latin typeface="Helvetica"/>
                <a:cs typeface="Helvetica"/>
              </a:rPr>
              <a:t>per unit tend to decline over the product life cycle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08344" y="3829157"/>
            <a:ext cx="3932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>
                <a:latin typeface="Helvetica"/>
                <a:cs typeface="Helvetica"/>
              </a:rPr>
              <a:t>MSE increase </a:t>
            </a:r>
            <a:r>
              <a:rPr lang="en-US" dirty="0">
                <a:latin typeface="Helvetica"/>
                <a:cs typeface="Helvetica"/>
              </a:rPr>
              <a:t>over the </a:t>
            </a:r>
            <a:r>
              <a:rPr lang="en-US" dirty="0" smtClean="0">
                <a:latin typeface="Helvetica"/>
                <a:cs typeface="Helvetica"/>
              </a:rPr>
              <a:t>introductory </a:t>
            </a:r>
            <a:r>
              <a:rPr lang="en-US" dirty="0">
                <a:latin typeface="Helvetica"/>
                <a:cs typeface="Helvetica"/>
              </a:rPr>
              <a:t>and early growth phases of the product life cycle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08344" y="4876891"/>
            <a:ext cx="393226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>
                <a:latin typeface="Helvetica"/>
                <a:cs typeface="Helvetica"/>
              </a:rPr>
              <a:t>MSE as </a:t>
            </a:r>
            <a:r>
              <a:rPr lang="en-US" dirty="0">
                <a:latin typeface="Helvetica"/>
                <a:cs typeface="Helvetica"/>
              </a:rPr>
              <a:t>a percentage of sales tend to level off as a product approaches the maturity </a:t>
            </a:r>
            <a:r>
              <a:rPr lang="en-US" dirty="0" smtClean="0">
                <a:latin typeface="Helvetica"/>
                <a:cs typeface="Helvetica"/>
              </a:rPr>
              <a:t>stage, </a:t>
            </a:r>
            <a:r>
              <a:rPr lang="en-US" dirty="0">
                <a:latin typeface="Helvetica"/>
                <a:cs typeface="Helvetica"/>
              </a:rPr>
              <a:t>and they decrease during the decline stage </a:t>
            </a:r>
          </a:p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842885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127152"/>
            <a:ext cx="670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solidFill>
                  <a:schemeClr val="bg1"/>
                </a:solidFill>
                <a:latin typeface="Helvetica"/>
                <a:cs typeface="Helvetica"/>
              </a:rPr>
              <a:t>PC Life-Cycle Sales and Gross Profit</a:t>
            </a:r>
            <a:endParaRPr lang="en-US" sz="26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3.1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937" y="1138568"/>
            <a:ext cx="5335341" cy="516387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7880956" y="37143"/>
            <a:ext cx="1219200" cy="692497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50" b="1" dirty="0" smtClean="0">
                <a:latin typeface="Helvetica"/>
                <a:cs typeface="Helvetica"/>
              </a:rPr>
              <a:t>Marketing Performance</a:t>
            </a:r>
            <a:br>
              <a:rPr lang="en-US" sz="1250" b="1" dirty="0" smtClean="0">
                <a:latin typeface="Helvetica"/>
                <a:cs typeface="Helvetica"/>
              </a:rPr>
            </a:br>
            <a:r>
              <a:rPr lang="en-US" sz="1250" b="1" dirty="0" smtClean="0">
                <a:latin typeface="Helvetica"/>
                <a:cs typeface="Helvetica"/>
              </a:rPr>
              <a:t>Tool 3.3 </a:t>
            </a:r>
            <a:endParaRPr lang="en-US" sz="1250" b="1" dirty="0">
              <a:latin typeface="Helvetica"/>
              <a:cs typeface="Helvetic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14808" y="878310"/>
            <a:ext cx="3174503" cy="563231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en-US" b="1" dirty="0" smtClean="0">
              <a:latin typeface="Helvetica"/>
              <a:cs typeface="Helvetica"/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dirty="0">
                <a:latin typeface="Helvetica"/>
                <a:cs typeface="Helvetica"/>
              </a:rPr>
              <a:t>P</a:t>
            </a:r>
            <a:r>
              <a:rPr lang="en-US" dirty="0" smtClean="0">
                <a:latin typeface="Helvetica"/>
                <a:cs typeface="Helvetica"/>
              </a:rPr>
              <a:t>rofits </a:t>
            </a:r>
            <a:r>
              <a:rPr lang="en-US" dirty="0">
                <a:latin typeface="Helvetica"/>
                <a:cs typeface="Helvetica"/>
              </a:rPr>
              <a:t>can vary over the product life cycle. </a:t>
            </a:r>
            <a:endParaRPr lang="en-US" dirty="0" smtClean="0">
              <a:latin typeface="Helvetica"/>
              <a:cs typeface="Helvetica"/>
            </a:endParaRPr>
          </a:p>
          <a:p>
            <a:pPr marL="285750" indent="-285750">
              <a:buFont typeface="Wingdings" charset="2"/>
              <a:buChar char="q"/>
            </a:pPr>
            <a:endParaRPr lang="en-US" sz="1200" b="1" dirty="0" smtClean="0">
              <a:latin typeface="Helvetica"/>
              <a:cs typeface="Helvetica"/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dirty="0" smtClean="0">
                <a:latin typeface="Helvetica"/>
                <a:cs typeface="Helvetica"/>
              </a:rPr>
              <a:t>For PCs, we see </a:t>
            </a:r>
            <a:r>
              <a:rPr lang="en-US" dirty="0">
                <a:latin typeface="Helvetica"/>
                <a:cs typeface="Helvetica"/>
              </a:rPr>
              <a:t>continued growth beyond the </a:t>
            </a:r>
            <a:r>
              <a:rPr lang="en-US" dirty="0" smtClean="0">
                <a:latin typeface="Helvetica"/>
                <a:cs typeface="Helvetica"/>
              </a:rPr>
              <a:t>late </a:t>
            </a:r>
            <a:r>
              <a:rPr lang="en-US" dirty="0">
                <a:latin typeface="Helvetica"/>
                <a:cs typeface="Helvetica"/>
              </a:rPr>
              <a:t>growth stage in both sales revenues and market demand in units. </a:t>
            </a:r>
          </a:p>
          <a:p>
            <a:pPr marL="285750" indent="-285750">
              <a:buFont typeface="Wingdings" charset="2"/>
              <a:buChar char="q"/>
            </a:pPr>
            <a:endParaRPr lang="en-US" sz="1200" b="1" dirty="0" smtClean="0">
              <a:latin typeface="Helvetica"/>
              <a:cs typeface="Helvetica"/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dirty="0">
                <a:latin typeface="Helvetica"/>
                <a:cs typeface="Helvetica"/>
              </a:rPr>
              <a:t>S</a:t>
            </a:r>
            <a:r>
              <a:rPr lang="en-US" dirty="0" smtClean="0">
                <a:latin typeface="Helvetica"/>
                <a:cs typeface="Helvetica"/>
              </a:rPr>
              <a:t>lower </a:t>
            </a:r>
            <a:r>
              <a:rPr lang="en-US" dirty="0">
                <a:latin typeface="Helvetica"/>
                <a:cs typeface="Helvetica"/>
              </a:rPr>
              <a:t>growth in volume and declining prices will contribute to lower margins and lower industry gross </a:t>
            </a:r>
            <a:r>
              <a:rPr lang="en-US" dirty="0" smtClean="0">
                <a:latin typeface="Helvetica"/>
                <a:cs typeface="Helvetica"/>
              </a:rPr>
              <a:t>profits. </a:t>
            </a:r>
            <a:endParaRPr lang="en-US" dirty="0">
              <a:latin typeface="Helvetica"/>
              <a:cs typeface="Helvetica"/>
            </a:endParaRPr>
          </a:p>
          <a:p>
            <a:pPr marL="285750" indent="-285750">
              <a:buFont typeface="Wingdings" charset="2"/>
              <a:buChar char="q"/>
            </a:pPr>
            <a:endParaRPr lang="en-US" sz="1200" b="1" dirty="0">
              <a:latin typeface="Helvetica"/>
              <a:cs typeface="Helvetica"/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dirty="0" smtClean="0">
                <a:latin typeface="Helvetica"/>
                <a:cs typeface="Helvetica"/>
              </a:rPr>
              <a:t>This </a:t>
            </a:r>
            <a:r>
              <a:rPr lang="en-US" dirty="0">
                <a:latin typeface="Helvetica"/>
                <a:cs typeface="Helvetica"/>
              </a:rPr>
              <a:t>modest decline occurs as the </a:t>
            </a:r>
            <a:r>
              <a:rPr lang="en-US" dirty="0" smtClean="0">
                <a:latin typeface="Helvetica"/>
                <a:cs typeface="Helvetica"/>
              </a:rPr>
              <a:t>PC market </a:t>
            </a:r>
            <a:r>
              <a:rPr lang="en-US" dirty="0">
                <a:latin typeface="Helvetica"/>
                <a:cs typeface="Helvetica"/>
              </a:rPr>
              <a:t>moves from </a:t>
            </a:r>
            <a:r>
              <a:rPr lang="en-US" dirty="0" smtClean="0">
                <a:latin typeface="Helvetica"/>
                <a:cs typeface="Helvetica"/>
              </a:rPr>
              <a:t>late </a:t>
            </a:r>
            <a:r>
              <a:rPr lang="en-US" dirty="0">
                <a:latin typeface="Helvetica"/>
                <a:cs typeface="Helvetica"/>
              </a:rPr>
              <a:t>growth to the maturity </a:t>
            </a:r>
            <a:r>
              <a:rPr lang="en-US" dirty="0" smtClean="0">
                <a:latin typeface="Helvetica"/>
                <a:cs typeface="Helvetica"/>
              </a:rPr>
              <a:t>stage.</a:t>
            </a:r>
            <a:endParaRPr lang="en-US" dirty="0">
              <a:latin typeface="Helvetica"/>
              <a:cs typeface="Helvetica"/>
            </a:endParaRPr>
          </a:p>
          <a:p>
            <a:r>
              <a:rPr lang="en-US" b="1" dirty="0" smtClean="0">
                <a:latin typeface="Helvetica"/>
                <a:cs typeface="Helvetica"/>
              </a:rPr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1484810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-43424"/>
            <a:ext cx="670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Customer Focus, Customer </a:t>
            </a:r>
          </a:p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Performance, and Profit Impact </a:t>
            </a:r>
            <a:endParaRPr lang="en-US" sz="24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28800" y="1433086"/>
            <a:ext cx="5486400" cy="25545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3200" b="1" dirty="0" smtClean="0">
              <a:solidFill>
                <a:schemeClr val="bg1"/>
              </a:solidFill>
              <a:latin typeface="Helvetica"/>
              <a:cs typeface="Helvetica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Helvetica"/>
                <a:cs typeface="Helvetica"/>
              </a:rPr>
              <a:t>Defining Market Space and Estimating Market Potential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sp>
        <p:nvSpPr>
          <p:cNvPr id="12" name="Rectangle 11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TextBox 13"/>
          <p:cNvSpPr txBox="1"/>
          <p:nvPr/>
        </p:nvSpPr>
        <p:spPr>
          <a:xfrm>
            <a:off x="749300" y="4481620"/>
            <a:ext cx="7645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"/>
                <a:cs typeface="Helvetica"/>
              </a:rPr>
              <a:t>In this section we will look at how the greatest </a:t>
            </a:r>
            <a:r>
              <a:rPr lang="en-US" sz="2400" dirty="0">
                <a:latin typeface="Helvetica"/>
                <a:cs typeface="Helvetica"/>
              </a:rPr>
              <a:t>threat to a business’s </a:t>
            </a:r>
            <a:r>
              <a:rPr lang="en-US" sz="2400" dirty="0" smtClean="0">
                <a:latin typeface="Helvetica"/>
                <a:cs typeface="Helvetica"/>
              </a:rPr>
              <a:t>survival—and a </a:t>
            </a:r>
            <a:r>
              <a:rPr lang="en-US" sz="2400" dirty="0">
                <a:latin typeface="Helvetica"/>
                <a:cs typeface="Helvetica"/>
              </a:rPr>
              <a:t>major cause of missed market </a:t>
            </a:r>
            <a:r>
              <a:rPr lang="en-US" sz="2400" dirty="0" smtClean="0">
                <a:latin typeface="Helvetica"/>
                <a:cs typeface="Helvetica"/>
              </a:rPr>
              <a:t>opportunities—is a </a:t>
            </a:r>
            <a:r>
              <a:rPr lang="en-US" sz="2400" dirty="0">
                <a:latin typeface="Helvetica"/>
                <a:cs typeface="Helvetica"/>
              </a:rPr>
              <a:t>narrow focus on existing product-markets</a:t>
            </a:r>
            <a:r>
              <a:rPr lang="en-US" sz="2400" dirty="0" smtClean="0">
                <a:latin typeface="Helvetica"/>
                <a:cs typeface="Helvetica"/>
              </a:rPr>
              <a:t>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56756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-43424"/>
            <a:ext cx="670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Customer Focus, Customer </a:t>
            </a:r>
          </a:p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Performance, and Profit Impact </a:t>
            </a:r>
            <a:endParaRPr lang="en-US" sz="24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28800" y="1436910"/>
            <a:ext cx="5486400" cy="280076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2400" b="1" dirty="0" smtClean="0">
              <a:solidFill>
                <a:schemeClr val="bg1"/>
              </a:solidFill>
              <a:latin typeface="Helvetica"/>
              <a:cs typeface="Helvetica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Helvetica"/>
                <a:cs typeface="Helvetica"/>
              </a:rPr>
              <a:t>Understanding How Market Share is Achieved and Evaluating </a:t>
            </a:r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Share </a:t>
            </a:r>
            <a:r>
              <a:rPr lang="en-US" sz="3200" b="1" dirty="0">
                <a:solidFill>
                  <a:schemeClr val="bg1"/>
                </a:solidFill>
                <a:latin typeface="Helvetica"/>
                <a:cs typeface="Helvetica"/>
              </a:rPr>
              <a:t>Strategies</a:t>
            </a:r>
          </a:p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sp>
        <p:nvSpPr>
          <p:cNvPr id="12" name="Rectangle 11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TextBox 13"/>
          <p:cNvSpPr txBox="1"/>
          <p:nvPr/>
        </p:nvSpPr>
        <p:spPr>
          <a:xfrm>
            <a:off x="647700" y="4592908"/>
            <a:ext cx="7848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"/>
                <a:cs typeface="Helvetica"/>
              </a:rPr>
              <a:t>In this section we will look at how, for a given market and the market’s potential for development, a business can determine its best opportunities for sales growth, depending on its potential to grow share. </a:t>
            </a:r>
            <a:endParaRPr lang="en-US" sz="24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454558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110972"/>
            <a:ext cx="6705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bg1"/>
                </a:solidFill>
                <a:latin typeface="Helvetica"/>
                <a:cs typeface="Helvetica"/>
              </a:rPr>
              <a:t>Market Share Performance Tree</a:t>
            </a:r>
            <a:endParaRPr lang="en-US" sz="30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 descr="Screen Shot 2012-02-13 at 12.23.30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t="3125" r="3929" b="4169"/>
          <a:stretch/>
        </p:blipFill>
        <p:spPr>
          <a:xfrm>
            <a:off x="1088288" y="1086544"/>
            <a:ext cx="6967425" cy="389037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880956" y="37143"/>
            <a:ext cx="1219200" cy="692497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50" b="1" dirty="0" smtClean="0">
                <a:latin typeface="Helvetica"/>
                <a:cs typeface="Helvetica"/>
              </a:rPr>
              <a:t>Marketing Performance</a:t>
            </a:r>
            <a:br>
              <a:rPr lang="en-US" sz="1250" b="1" dirty="0" smtClean="0">
                <a:latin typeface="Helvetica"/>
                <a:cs typeface="Helvetica"/>
              </a:rPr>
            </a:br>
            <a:r>
              <a:rPr lang="en-US" sz="1250" b="1" dirty="0" smtClean="0">
                <a:latin typeface="Helvetica"/>
                <a:cs typeface="Helvetica"/>
              </a:rPr>
              <a:t>Tool 3.2 </a:t>
            </a:r>
            <a:endParaRPr lang="en-US" sz="1250" b="1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65787" y="5088049"/>
            <a:ext cx="84124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/>
                <a:cs typeface="Helvetica"/>
              </a:rPr>
              <a:t>Moving from bottom to top, each stage of the </a:t>
            </a:r>
            <a:r>
              <a:rPr lang="en-US" sz="2000" i="1" dirty="0">
                <a:latin typeface="Helvetica"/>
                <a:cs typeface="Helvetica"/>
              </a:rPr>
              <a:t>market share performance tree </a:t>
            </a:r>
            <a:r>
              <a:rPr lang="en-US" sz="2000" dirty="0">
                <a:latin typeface="Helvetica"/>
                <a:cs typeface="Helvetica"/>
              </a:rPr>
              <a:t>indicates how the customer response to a strategy influences market share. </a:t>
            </a:r>
            <a:r>
              <a:rPr lang="en-US" sz="2000" dirty="0" smtClean="0">
                <a:latin typeface="Helvetica"/>
                <a:cs typeface="Helvetica"/>
              </a:rPr>
              <a:t>The </a:t>
            </a:r>
            <a:r>
              <a:rPr lang="en-US" sz="2000" dirty="0">
                <a:latin typeface="Helvetica"/>
                <a:cs typeface="Helvetica"/>
              </a:rPr>
              <a:t>first </a:t>
            </a:r>
            <a:r>
              <a:rPr lang="en-US" sz="2000" dirty="0" smtClean="0">
                <a:latin typeface="Helvetica"/>
                <a:cs typeface="Helvetica"/>
              </a:rPr>
              <a:t>step is </a:t>
            </a:r>
            <a:r>
              <a:rPr lang="en-US" sz="2000" dirty="0">
                <a:latin typeface="Helvetica"/>
                <a:cs typeface="Helvetica"/>
              </a:rPr>
              <a:t>to identify the sequence of events that have to take place for a customer purchase to occur. </a:t>
            </a:r>
          </a:p>
        </p:txBody>
      </p:sp>
    </p:spTree>
    <p:extLst>
      <p:ext uri="{BB962C8B-B14F-4D97-AF65-F5344CB8AC3E}">
        <p14:creationId xmlns:p14="http://schemas.microsoft.com/office/powerpoint/2010/main" val="962485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94792"/>
            <a:ext cx="6705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Market Share Index </a:t>
            </a:r>
            <a:r>
              <a:rPr lang="en-US" sz="3200" b="1" dirty="0" err="1" smtClean="0">
                <a:solidFill>
                  <a:schemeClr val="bg1"/>
                </a:solidFill>
                <a:latin typeface="Helvetica"/>
                <a:cs typeface="Helvetica"/>
              </a:rPr>
              <a:t>vs</a:t>
            </a:r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 Actual</a:t>
            </a:r>
            <a:endParaRPr lang="en-US" sz="3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3.42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5" t="3228" r="5592" b="2671"/>
          <a:stretch/>
        </p:blipFill>
        <p:spPr>
          <a:xfrm>
            <a:off x="286257" y="1107247"/>
            <a:ext cx="4726185" cy="4093363"/>
          </a:xfrm>
          <a:prstGeom prst="rect">
            <a:avLst/>
          </a:prstGeom>
        </p:spPr>
      </p:pic>
      <p:pic>
        <p:nvPicPr>
          <p:cNvPr id="5" name="Picture 4" descr="Screen Shot 2012-02-21 at 12.02.21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04" y="5376617"/>
            <a:ext cx="8454793" cy="103108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271004" y="1107247"/>
            <a:ext cx="3580460" cy="398570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600" b="1" dirty="0" smtClean="0">
              <a:solidFill>
                <a:srgbClr val="FFFFFF"/>
              </a:solidFill>
              <a:latin typeface="Helvetica"/>
              <a:cs typeface="Helvetica"/>
            </a:endParaRPr>
          </a:p>
          <a:p>
            <a:pPr algn="ctr"/>
            <a:r>
              <a:rPr lang="en-US" sz="1700" b="1" u="sng" dirty="0" smtClean="0">
                <a:solidFill>
                  <a:srgbClr val="FFFFFF"/>
                </a:solidFill>
                <a:latin typeface="Helvetica"/>
                <a:cs typeface="Helvetica"/>
              </a:rPr>
              <a:t>Benefits of MSI:</a:t>
            </a:r>
          </a:p>
          <a:p>
            <a:pPr algn="ctr"/>
            <a:endParaRPr lang="en-US" sz="1000" b="1" dirty="0" smtClean="0">
              <a:solidFill>
                <a:srgbClr val="FFFFFF"/>
              </a:solidFill>
              <a:latin typeface="Helvetica"/>
              <a:cs typeface="Helvetica"/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Helps </a:t>
            </a:r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identify the major causes of lost market share </a:t>
            </a:r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opportunity</a:t>
            </a:r>
          </a:p>
          <a:p>
            <a:pPr marL="285750" indent="-285750">
              <a:buFont typeface="Wingdings" charset="2"/>
              <a:buChar char="q"/>
            </a:pPr>
            <a:endParaRPr lang="en-US" sz="800" dirty="0">
              <a:solidFill>
                <a:srgbClr val="FFFFFF"/>
              </a:solidFill>
              <a:latin typeface="Helvetica"/>
              <a:cs typeface="Helvetica"/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P</a:t>
            </a:r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rovides </a:t>
            </a:r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a mechanism for assessing market share change when improvement efforts </a:t>
            </a:r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are </a:t>
            </a:r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directed to an area of poor performance </a:t>
            </a:r>
            <a:endParaRPr lang="en-US" dirty="0" smtClean="0">
              <a:solidFill>
                <a:srgbClr val="FFFFFF"/>
              </a:solidFill>
              <a:latin typeface="Helvetica"/>
              <a:cs typeface="Helvetica"/>
            </a:endParaRPr>
          </a:p>
          <a:p>
            <a:pPr marL="285750" indent="-285750">
              <a:buFont typeface="Wingdings" charset="2"/>
              <a:buChar char="q"/>
            </a:pPr>
            <a:endParaRPr lang="en-US" sz="800" dirty="0">
              <a:solidFill>
                <a:srgbClr val="FFFFFF"/>
              </a:solidFill>
              <a:latin typeface="Helvetica"/>
              <a:cs typeface="Helvetica"/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E</a:t>
            </a:r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nables a business to estimate a reasonable potential for its market share</a:t>
            </a:r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  <a:p>
            <a:endParaRPr lang="en-US" sz="6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59258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97697" y="94792"/>
            <a:ext cx="6705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Market Share Potential Index</a:t>
            </a:r>
            <a:endParaRPr lang="en-US" sz="3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3.52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1" t="16461" r="965"/>
          <a:stretch/>
        </p:blipFill>
        <p:spPr>
          <a:xfrm>
            <a:off x="507951" y="2959430"/>
            <a:ext cx="8145977" cy="2514362"/>
          </a:xfrm>
          <a:prstGeom prst="rect">
            <a:avLst/>
          </a:prstGeom>
        </p:spPr>
      </p:pic>
      <p:pic>
        <p:nvPicPr>
          <p:cNvPr id="4" name="Picture 3" descr="Screen Shot 2012-02-21 at 12.25.13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54" y="1885139"/>
            <a:ext cx="8153171" cy="101887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61348" y="5637109"/>
            <a:ext cx="8239182" cy="6771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For each level of the tree, the share performance gap indicates the extent of </a:t>
            </a:r>
            <a:r>
              <a:rPr lang="en-US" sz="1900" b="1" dirty="0">
                <a:solidFill>
                  <a:srgbClr val="FFFFFF"/>
                </a:solidFill>
                <a:latin typeface="Helvetica"/>
                <a:cs typeface="Helvetica"/>
              </a:rPr>
              <a:t>lost market share</a:t>
            </a:r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 due to the lower customer response rates.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6139" y="1112533"/>
            <a:ext cx="8229600" cy="6771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Establishing a </a:t>
            </a:r>
            <a:r>
              <a:rPr lang="en-US" sz="1900" b="1" i="1" dirty="0">
                <a:solidFill>
                  <a:srgbClr val="FFFFFF"/>
                </a:solidFill>
                <a:latin typeface="Helvetica"/>
                <a:cs typeface="Helvetica"/>
              </a:rPr>
              <a:t>desired level of response</a:t>
            </a:r>
            <a:r>
              <a:rPr lang="en-US" sz="1900" i="1" dirty="0">
                <a:solidFill>
                  <a:srgbClr val="FFFFFF"/>
                </a:solidFill>
                <a:latin typeface="Helvetica"/>
                <a:cs typeface="Helvetica"/>
              </a:rPr>
              <a:t> </a:t>
            </a:r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at each level of the performance tree provides a basis for estimating market share potential. </a:t>
            </a:r>
          </a:p>
        </p:txBody>
      </p:sp>
    </p:spTree>
    <p:extLst>
      <p:ext uri="{BB962C8B-B14F-4D97-AF65-F5344CB8AC3E}">
        <p14:creationId xmlns:p14="http://schemas.microsoft.com/office/powerpoint/2010/main" val="3630083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94792"/>
            <a:ext cx="6705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MDI </a:t>
            </a:r>
            <a:r>
              <a:rPr lang="en-US" sz="3200" b="1" dirty="0" err="1" smtClean="0">
                <a:solidFill>
                  <a:schemeClr val="bg1"/>
                </a:solidFill>
                <a:latin typeface="Helvetica"/>
                <a:cs typeface="Helvetica"/>
              </a:rPr>
              <a:t>vs</a:t>
            </a:r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 SDI</a:t>
            </a:r>
            <a:endParaRPr lang="en-US" sz="3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4.02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0" t="8933" r="9216" b="1840"/>
          <a:stretch/>
        </p:blipFill>
        <p:spPr>
          <a:xfrm>
            <a:off x="1700418" y="1092257"/>
            <a:ext cx="5743164" cy="401533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83350" y="5208861"/>
            <a:ext cx="83773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/>
                <a:cs typeface="Helvetica"/>
              </a:rPr>
              <a:t>By combining the </a:t>
            </a:r>
            <a:r>
              <a:rPr lang="en-US" b="1" i="1" dirty="0">
                <a:latin typeface="Helvetica"/>
                <a:cs typeface="Helvetica"/>
              </a:rPr>
              <a:t>Market Development Index</a:t>
            </a:r>
            <a:r>
              <a:rPr lang="en-US" b="1" dirty="0">
                <a:latin typeface="Helvetica"/>
                <a:cs typeface="Helvetica"/>
              </a:rPr>
              <a:t> (MDI)</a:t>
            </a:r>
            <a:r>
              <a:rPr lang="en-US" dirty="0">
                <a:latin typeface="Helvetica"/>
                <a:cs typeface="Helvetica"/>
              </a:rPr>
              <a:t> with the </a:t>
            </a:r>
            <a:r>
              <a:rPr lang="en-US" b="1" i="1" dirty="0">
                <a:latin typeface="Helvetica"/>
                <a:cs typeface="Helvetica"/>
              </a:rPr>
              <a:t>Share Development Index</a:t>
            </a:r>
            <a:r>
              <a:rPr lang="en-US" b="1" dirty="0">
                <a:latin typeface="Helvetica"/>
                <a:cs typeface="Helvetica"/>
              </a:rPr>
              <a:t> (SDI)</a:t>
            </a:r>
            <a:r>
              <a:rPr lang="en-US" dirty="0">
                <a:latin typeface="Helvetica"/>
                <a:cs typeface="Helvetica"/>
              </a:rPr>
              <a:t>, </a:t>
            </a:r>
            <a:r>
              <a:rPr lang="en-US" dirty="0" smtClean="0">
                <a:latin typeface="Helvetica"/>
                <a:cs typeface="Helvetica"/>
              </a:rPr>
              <a:t>a business can discover whether they should </a:t>
            </a:r>
            <a:r>
              <a:rPr lang="en-US" b="1" dirty="0" smtClean="0">
                <a:latin typeface="Helvetica"/>
                <a:cs typeface="Helvetica"/>
              </a:rPr>
              <a:t>focus</a:t>
            </a:r>
            <a:r>
              <a:rPr lang="en-US" dirty="0" smtClean="0">
                <a:latin typeface="Helvetica"/>
                <a:cs typeface="Helvetica"/>
              </a:rPr>
              <a:t> </a:t>
            </a:r>
            <a:r>
              <a:rPr lang="en-US" dirty="0">
                <a:latin typeface="Helvetica"/>
                <a:cs typeface="Helvetica"/>
              </a:rPr>
              <a:t>on market development or share development or both, depending on the product’s </a:t>
            </a:r>
            <a:r>
              <a:rPr lang="en-US" dirty="0" smtClean="0">
                <a:latin typeface="Helvetica"/>
                <a:cs typeface="Helvetica"/>
              </a:rPr>
              <a:t>position </a:t>
            </a:r>
            <a:r>
              <a:rPr lang="en-US" dirty="0">
                <a:latin typeface="Helvetica"/>
                <a:cs typeface="Helvetica"/>
              </a:rPr>
              <a:t>in the </a:t>
            </a:r>
            <a:r>
              <a:rPr lang="en-US" b="1" dirty="0">
                <a:latin typeface="Helvetica"/>
                <a:cs typeface="Helvetica"/>
              </a:rPr>
              <a:t>growth opportunity portfolio</a:t>
            </a:r>
            <a:r>
              <a:rPr lang="en-US" dirty="0">
                <a:latin typeface="Helvetica"/>
                <a:cs typeface="Helvetica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38435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006530" y="-40363"/>
            <a:ext cx="5130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Using Market and Share Metrics to Build Sales Forecast</a:t>
            </a:r>
            <a:endParaRPr lang="en-US" sz="24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4.09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1" t="8595" r="742" b="2399"/>
          <a:stretch/>
        </p:blipFill>
        <p:spPr>
          <a:xfrm>
            <a:off x="656791" y="1117300"/>
            <a:ext cx="7830419" cy="397172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880956" y="37143"/>
            <a:ext cx="1219200" cy="692497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50" b="1" dirty="0" smtClean="0">
                <a:latin typeface="Helvetica"/>
                <a:cs typeface="Helvetica"/>
              </a:rPr>
              <a:t>Marketing Performance</a:t>
            </a:r>
            <a:br>
              <a:rPr lang="en-US" sz="1250" b="1" dirty="0" smtClean="0">
                <a:latin typeface="Helvetica"/>
                <a:cs typeface="Helvetica"/>
              </a:rPr>
            </a:br>
            <a:r>
              <a:rPr lang="en-US" sz="1250" b="1" dirty="0" smtClean="0">
                <a:latin typeface="Helvetica"/>
                <a:cs typeface="Helvetica"/>
              </a:rPr>
              <a:t>Tool 3.4 </a:t>
            </a:r>
            <a:endParaRPr lang="en-US" sz="1250" b="1" dirty="0">
              <a:latin typeface="Helvetica"/>
              <a:cs typeface="Helvetic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2409" y="5352029"/>
            <a:ext cx="8239182" cy="9694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Adding the </a:t>
            </a:r>
            <a:r>
              <a:rPr lang="en-US" sz="1900" b="1" dirty="0" smtClean="0">
                <a:solidFill>
                  <a:srgbClr val="FFFFFF"/>
                </a:solidFill>
                <a:latin typeface="Helvetica"/>
                <a:cs typeface="Helvetica"/>
              </a:rPr>
              <a:t>MDI</a:t>
            </a:r>
            <a:r>
              <a:rPr lang="en-US" sz="1900" dirty="0" smtClean="0">
                <a:solidFill>
                  <a:srgbClr val="FFFFFF"/>
                </a:solidFill>
                <a:latin typeface="Helvetica"/>
                <a:cs typeface="Helvetica"/>
              </a:rPr>
              <a:t> and </a:t>
            </a:r>
            <a:r>
              <a:rPr lang="en-US" sz="1900" b="1" dirty="0" smtClean="0">
                <a:solidFill>
                  <a:srgbClr val="FFFFFF"/>
                </a:solidFill>
                <a:latin typeface="Helvetica"/>
                <a:cs typeface="Helvetica"/>
              </a:rPr>
              <a:t>SDI</a:t>
            </a:r>
            <a:r>
              <a:rPr lang="en-US" sz="1900" dirty="0" smtClean="0">
                <a:solidFill>
                  <a:srgbClr val="FFFFFF"/>
                </a:solidFill>
                <a:latin typeface="Helvetica"/>
                <a:cs typeface="Helvetica"/>
              </a:rPr>
              <a:t> to </a:t>
            </a:r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a sales </a:t>
            </a:r>
            <a:r>
              <a:rPr lang="en-US" sz="1900" dirty="0" smtClean="0">
                <a:solidFill>
                  <a:srgbClr val="FFFFFF"/>
                </a:solidFill>
                <a:latin typeface="Helvetica"/>
                <a:cs typeface="Helvetica"/>
              </a:rPr>
              <a:t>forecast </a:t>
            </a:r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provides a way to understand the </a:t>
            </a:r>
            <a:r>
              <a:rPr lang="en-US" sz="1900" b="1" dirty="0">
                <a:solidFill>
                  <a:srgbClr val="FFFFFF"/>
                </a:solidFill>
                <a:latin typeface="Helvetica"/>
                <a:cs typeface="Helvetica"/>
              </a:rPr>
              <a:t>potential</a:t>
            </a:r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 for </a:t>
            </a:r>
            <a:r>
              <a:rPr lang="en-US" sz="1900" b="1" dirty="0">
                <a:solidFill>
                  <a:srgbClr val="FFFFFF"/>
                </a:solidFill>
                <a:latin typeface="Helvetica"/>
                <a:cs typeface="Helvetica"/>
              </a:rPr>
              <a:t>future sales growth</a:t>
            </a:r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. </a:t>
            </a:r>
            <a:r>
              <a:rPr lang="en-US" sz="1900" dirty="0" smtClean="0">
                <a:solidFill>
                  <a:srgbClr val="FFFFFF"/>
                </a:solidFill>
                <a:latin typeface="Helvetica"/>
                <a:cs typeface="Helvetica"/>
              </a:rPr>
              <a:t>Above we see that </a:t>
            </a:r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there is plenty of market growth beyond year 3 of the sales forecast. </a:t>
            </a:r>
          </a:p>
        </p:txBody>
      </p:sp>
    </p:spTree>
    <p:extLst>
      <p:ext uri="{BB962C8B-B14F-4D97-AF65-F5344CB8AC3E}">
        <p14:creationId xmlns:p14="http://schemas.microsoft.com/office/powerpoint/2010/main" val="689637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94792"/>
            <a:ext cx="6705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Product-Market Structure</a:t>
            </a:r>
            <a:endParaRPr lang="en-US" sz="3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17.49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529" y="1031155"/>
            <a:ext cx="6080943" cy="465349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3244" y="5735658"/>
            <a:ext cx="7637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/>
                <a:cs typeface="Helvetica"/>
              </a:rPr>
              <a:t>Forty years ago, several of these products did not exist, while others had not yet reached their tipping </a:t>
            </a:r>
            <a:r>
              <a:rPr lang="en-US" sz="2000" dirty="0" smtClean="0">
                <a:latin typeface="Helvetica"/>
                <a:cs typeface="Helvetica"/>
              </a:rPr>
              <a:t>point.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91583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94792"/>
            <a:ext cx="6705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Market Definitions</a:t>
            </a:r>
            <a:endParaRPr lang="en-US" sz="3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18.04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652" y="1196119"/>
            <a:ext cx="8278696" cy="17912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2251" y="3037196"/>
            <a:ext cx="8239498" cy="61555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solidFill>
                  <a:srgbClr val="FFFFFF"/>
                </a:solidFill>
                <a:latin typeface="Helvetica"/>
                <a:cs typeface="Helvetica"/>
              </a:rPr>
              <a:t>A broad market definition is essential for any business in order </a:t>
            </a:r>
            <a:r>
              <a:rPr lang="en-US" sz="1700" dirty="0" smtClean="0">
                <a:solidFill>
                  <a:srgbClr val="FFFFFF"/>
                </a:solidFill>
                <a:latin typeface="Helvetica"/>
                <a:cs typeface="Helvetica"/>
              </a:rPr>
              <a:t>to </a:t>
            </a:r>
            <a:r>
              <a:rPr lang="en-US" sz="1700" b="1" dirty="0">
                <a:solidFill>
                  <a:srgbClr val="FFFFFF"/>
                </a:solidFill>
                <a:latin typeface="Helvetica"/>
                <a:cs typeface="Helvetica"/>
              </a:rPr>
              <a:t>understand</a:t>
            </a:r>
            <a:r>
              <a:rPr lang="en-US" sz="1700" dirty="0">
                <a:solidFill>
                  <a:srgbClr val="FFFFFF"/>
                </a:solidFill>
                <a:latin typeface="Helvetica"/>
                <a:cs typeface="Helvetica"/>
              </a:rPr>
              <a:t> and </a:t>
            </a:r>
            <a:r>
              <a:rPr lang="en-US" sz="1700" b="1" dirty="0">
                <a:solidFill>
                  <a:srgbClr val="FFFFFF"/>
                </a:solidFill>
                <a:latin typeface="Helvetica"/>
                <a:cs typeface="Helvetica"/>
              </a:rPr>
              <a:t>measure</a:t>
            </a:r>
            <a:r>
              <a:rPr lang="en-US" sz="1700" dirty="0">
                <a:solidFill>
                  <a:srgbClr val="FFFFFF"/>
                </a:solidFill>
                <a:latin typeface="Helvetica"/>
                <a:cs typeface="Helvetica"/>
              </a:rPr>
              <a:t> market demand, market potential, and market share. </a:t>
            </a:r>
          </a:p>
        </p:txBody>
      </p:sp>
      <p:pic>
        <p:nvPicPr>
          <p:cNvPr id="11" name="Picture 10" descr="Screen Shot 2012-02-13 at 12.18.14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50" y="3900057"/>
            <a:ext cx="8200300" cy="179638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2251" y="5696446"/>
            <a:ext cx="8239499" cy="3539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solidFill>
                  <a:srgbClr val="FFFFFF"/>
                </a:solidFill>
                <a:latin typeface="Helvetica"/>
                <a:cs typeface="Helvetica"/>
              </a:rPr>
              <a:t>A narrow market definition, </a:t>
            </a:r>
            <a:r>
              <a:rPr lang="en-US" sz="1700" b="1" dirty="0">
                <a:solidFill>
                  <a:srgbClr val="FFFFFF"/>
                </a:solidFill>
                <a:latin typeface="Helvetica"/>
                <a:cs typeface="Helvetica"/>
              </a:rPr>
              <a:t>one adopted by design</a:t>
            </a:r>
            <a:r>
              <a:rPr lang="en-US" sz="1700" dirty="0">
                <a:solidFill>
                  <a:srgbClr val="FFFFFF"/>
                </a:solidFill>
                <a:latin typeface="Helvetica"/>
                <a:cs typeface="Helvetica"/>
              </a:rPr>
              <a:t>, is not always a limitation. </a:t>
            </a:r>
          </a:p>
        </p:txBody>
      </p:sp>
      <p:sp>
        <p:nvSpPr>
          <p:cNvPr id="4" name="Rectangle 3"/>
          <p:cNvSpPr/>
          <p:nvPr/>
        </p:nvSpPr>
        <p:spPr>
          <a:xfrm>
            <a:off x="471850" y="1244825"/>
            <a:ext cx="8200300" cy="168286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71850" y="3924328"/>
            <a:ext cx="8200300" cy="168286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662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118312"/>
            <a:ext cx="670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solidFill>
                  <a:schemeClr val="bg1"/>
                </a:solidFill>
                <a:latin typeface="Helvetica"/>
                <a:cs typeface="Helvetica"/>
              </a:rPr>
              <a:t>Personal Computer Market Demand</a:t>
            </a:r>
            <a:endParaRPr lang="en-US" sz="26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18.24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468" y="1056803"/>
            <a:ext cx="6799064" cy="439715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79957" y="5453954"/>
            <a:ext cx="79840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/>
                <a:cs typeface="Helvetica"/>
              </a:rPr>
              <a:t>Knowing the maximum number of units that can be consumed by the defined market is of great strategic importance to a business: After a market reaches its full potential and saturates, new customers will be hard to find. </a:t>
            </a:r>
          </a:p>
        </p:txBody>
      </p:sp>
    </p:spTree>
    <p:extLst>
      <p:ext uri="{BB962C8B-B14F-4D97-AF65-F5344CB8AC3E}">
        <p14:creationId xmlns:p14="http://schemas.microsoft.com/office/powerpoint/2010/main" val="3936617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110472"/>
            <a:ext cx="670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Helvetica"/>
                <a:cs typeface="Helvetica"/>
              </a:rPr>
              <a:t>Estimating Market Potential - PCs</a:t>
            </a:r>
            <a:endParaRPr lang="en-US" sz="28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18.3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445" y="1736937"/>
            <a:ext cx="7281111" cy="36993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3499" y="5498314"/>
            <a:ext cx="8317003" cy="923330"/>
          </a:xfrm>
          <a:prstGeom prst="rect">
            <a:avLst/>
          </a:prstGeom>
          <a:solidFill>
            <a:srgbClr val="40404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The </a:t>
            </a:r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first step is to define </a:t>
            </a:r>
            <a:r>
              <a:rPr lang="en-US" b="1" dirty="0">
                <a:solidFill>
                  <a:srgbClr val="FFFFFF"/>
                </a:solidFill>
                <a:latin typeface="Helvetica"/>
                <a:cs typeface="Helvetica"/>
              </a:rPr>
              <a:t>the geographical boundaries </a:t>
            </a:r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and the </a:t>
            </a:r>
            <a:r>
              <a:rPr lang="en-US" b="1" dirty="0">
                <a:solidFill>
                  <a:srgbClr val="FFFFFF"/>
                </a:solidFill>
                <a:latin typeface="Helvetica"/>
                <a:cs typeface="Helvetica"/>
              </a:rPr>
              <a:t>consuming units</a:t>
            </a:r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. The consuming units could be defined in terms of individuals, families, households, businesses, or other purchasing entities.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880956" y="37143"/>
            <a:ext cx="1219200" cy="692497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50" b="1" dirty="0" smtClean="0">
                <a:latin typeface="Helvetica"/>
                <a:cs typeface="Helvetica"/>
              </a:rPr>
              <a:t>Marketing Performance</a:t>
            </a:r>
            <a:br>
              <a:rPr lang="en-US" sz="1250" b="1" dirty="0" smtClean="0">
                <a:latin typeface="Helvetica"/>
                <a:cs typeface="Helvetica"/>
              </a:rPr>
            </a:br>
            <a:r>
              <a:rPr lang="en-US" sz="1250" b="1" dirty="0" smtClean="0">
                <a:latin typeface="Helvetica"/>
                <a:cs typeface="Helvetica"/>
              </a:rPr>
              <a:t>Tool 3.1 </a:t>
            </a:r>
            <a:endParaRPr lang="en-US" sz="1250" b="1" dirty="0">
              <a:latin typeface="Helvetica"/>
              <a:cs typeface="Helvetica"/>
            </a:endParaRPr>
          </a:p>
        </p:txBody>
      </p:sp>
      <p:pic>
        <p:nvPicPr>
          <p:cNvPr id="6" name="Picture 5" descr="Screen Shot 2012-02-21 at 12.04.44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58" y="1008177"/>
            <a:ext cx="7304684" cy="6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07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119062"/>
            <a:ext cx="670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Helvetica"/>
                <a:cs typeface="Helvetica"/>
              </a:rPr>
              <a:t>Innovation and Market Potential</a:t>
            </a:r>
            <a:endParaRPr lang="en-US" sz="28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18.47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3" b="2782"/>
          <a:stretch/>
        </p:blipFill>
        <p:spPr>
          <a:xfrm>
            <a:off x="1525976" y="1840015"/>
            <a:ext cx="6092049" cy="37369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9573" y="5713185"/>
            <a:ext cx="8304855" cy="677108"/>
          </a:xfrm>
          <a:prstGeom prst="rect">
            <a:avLst/>
          </a:prstGeom>
          <a:solidFill>
            <a:srgbClr val="40404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In order for the market to develop </a:t>
            </a:r>
            <a:r>
              <a:rPr lang="en-US" sz="1900" dirty="0" smtClean="0">
                <a:solidFill>
                  <a:srgbClr val="FFFFFF"/>
                </a:solidFill>
                <a:latin typeface="Helvetica"/>
                <a:cs typeface="Helvetica"/>
              </a:rPr>
              <a:t>further</a:t>
            </a:r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, there must be a </a:t>
            </a:r>
            <a:r>
              <a:rPr lang="en-US" sz="1900" b="1" i="1" dirty="0">
                <a:solidFill>
                  <a:srgbClr val="FFFFFF"/>
                </a:solidFill>
                <a:latin typeface="Helvetica"/>
                <a:cs typeface="Helvetica"/>
              </a:rPr>
              <a:t>disruptive innovation</a:t>
            </a:r>
            <a:r>
              <a:rPr lang="en-US" sz="1900" i="1" dirty="0">
                <a:solidFill>
                  <a:srgbClr val="FFFFFF"/>
                </a:solidFill>
                <a:latin typeface="Helvetica"/>
                <a:cs typeface="Helvetica"/>
              </a:rPr>
              <a:t> </a:t>
            </a:r>
            <a:r>
              <a:rPr lang="en-US" sz="1900" dirty="0">
                <a:solidFill>
                  <a:srgbClr val="FFFFFF"/>
                </a:solidFill>
                <a:latin typeface="Helvetica"/>
                <a:cs typeface="Helvetica"/>
              </a:rPr>
              <a:t>or a </a:t>
            </a:r>
            <a:r>
              <a:rPr lang="en-US" sz="1900" b="1" i="1" dirty="0">
                <a:solidFill>
                  <a:srgbClr val="FFFFFF"/>
                </a:solidFill>
                <a:latin typeface="Helvetica"/>
                <a:cs typeface="Helvetica"/>
              </a:rPr>
              <a:t>discontinuous innovation</a:t>
            </a:r>
            <a:r>
              <a:rPr lang="en-US" sz="1900" i="1" dirty="0">
                <a:solidFill>
                  <a:srgbClr val="FFFFFF"/>
                </a:solidFill>
                <a:latin typeface="Helvetica"/>
                <a:cs typeface="Helvetica"/>
              </a:rPr>
              <a:t>. </a:t>
            </a:r>
            <a:endParaRPr lang="en-US" sz="19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19573" y="1057434"/>
            <a:ext cx="8304855" cy="646331"/>
          </a:xfrm>
          <a:prstGeom prst="rect">
            <a:avLst/>
          </a:prstGeom>
          <a:solidFill>
            <a:srgbClr val="40404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N</a:t>
            </a:r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ew </a:t>
            </a:r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technology application essentially goes unnoticed until it reaches a </a:t>
            </a:r>
            <a:r>
              <a:rPr lang="en-US" b="1" dirty="0">
                <a:solidFill>
                  <a:srgbClr val="FFFFFF"/>
                </a:solidFill>
                <a:latin typeface="Helvetica"/>
                <a:cs typeface="Helvetica"/>
              </a:rPr>
              <a:t>tipping </a:t>
            </a:r>
            <a:r>
              <a:rPr lang="en-US" b="1" dirty="0" smtClean="0">
                <a:solidFill>
                  <a:srgbClr val="FFFFFF"/>
                </a:solidFill>
                <a:latin typeface="Helvetica"/>
                <a:cs typeface="Helvetica"/>
              </a:rPr>
              <a:t>point, </a:t>
            </a:r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then </a:t>
            </a:r>
            <a:r>
              <a:rPr lang="en-US" dirty="0">
                <a:solidFill>
                  <a:srgbClr val="FFFFFF"/>
                </a:solidFill>
                <a:latin typeface="Helvetica"/>
                <a:cs typeface="Helvetica"/>
              </a:rPr>
              <a:t>develops more rapidly through </a:t>
            </a:r>
            <a:r>
              <a:rPr lang="en-US" b="1" i="1" dirty="0">
                <a:solidFill>
                  <a:srgbClr val="FFFFFF"/>
                </a:solidFill>
                <a:latin typeface="Helvetica"/>
                <a:cs typeface="Helvetica"/>
              </a:rPr>
              <a:t>continuous </a:t>
            </a:r>
            <a:r>
              <a:rPr lang="en-US" b="1" i="1" dirty="0" smtClean="0">
                <a:solidFill>
                  <a:srgbClr val="FFFFFF"/>
                </a:solidFill>
                <a:latin typeface="Helvetica"/>
                <a:cs typeface="Helvetica"/>
              </a:rPr>
              <a:t>innovation</a:t>
            </a:r>
            <a:r>
              <a:rPr lang="en-US" i="1" dirty="0" smtClean="0">
                <a:solidFill>
                  <a:srgbClr val="FFFFFF"/>
                </a:solidFill>
                <a:latin typeface="Helvetica"/>
                <a:cs typeface="Helvetica"/>
              </a:rPr>
              <a:t>.</a:t>
            </a:r>
            <a:r>
              <a:rPr lang="en-US" b="1" i="1" dirty="0" smtClean="0">
                <a:solidFill>
                  <a:srgbClr val="FFFFFF"/>
                </a:solidFill>
                <a:latin typeface="Helvetica"/>
                <a:cs typeface="Helvetica"/>
              </a:rPr>
              <a:t> </a:t>
            </a:r>
            <a:endParaRPr lang="en-US" b="1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710475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199" y="119062"/>
            <a:ext cx="6773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Helvetica"/>
                <a:cs typeface="Helvetica"/>
              </a:rPr>
              <a:t>Market Development and Potential</a:t>
            </a:r>
            <a:endParaRPr lang="en-US" sz="28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Screen Shot 2012-02-13 at 12.20.25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"/>
          <a:stretch/>
        </p:blipFill>
        <p:spPr>
          <a:xfrm>
            <a:off x="269070" y="1118049"/>
            <a:ext cx="5392874" cy="388944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786440" y="1118049"/>
            <a:ext cx="3079750" cy="369331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 dirty="0" smtClean="0">
              <a:solidFill>
                <a:srgbClr val="FFFFFF"/>
              </a:solidFill>
              <a:latin typeface="Helvetica"/>
              <a:cs typeface="Helvetica"/>
            </a:endParaRPr>
          </a:p>
          <a:p>
            <a:pPr algn="ctr"/>
            <a:r>
              <a:rPr lang="en-US" sz="2200" dirty="0">
                <a:solidFill>
                  <a:srgbClr val="FFFFFF"/>
                </a:solidFill>
                <a:latin typeface="Helvetica"/>
                <a:cs typeface="Helvetica"/>
              </a:rPr>
              <a:t>Each of </a:t>
            </a:r>
            <a:r>
              <a:rPr lang="en-US" sz="2200" dirty="0" smtClean="0">
                <a:solidFill>
                  <a:srgbClr val="FFFFFF"/>
                </a:solidFill>
                <a:latin typeface="Helvetica"/>
                <a:cs typeface="Helvetica"/>
              </a:rPr>
              <a:t>these </a:t>
            </a:r>
            <a:r>
              <a:rPr lang="en-US" sz="2200" dirty="0">
                <a:solidFill>
                  <a:srgbClr val="FFFFFF"/>
                </a:solidFill>
                <a:latin typeface="Helvetica"/>
                <a:cs typeface="Helvetica"/>
              </a:rPr>
              <a:t>products </a:t>
            </a:r>
            <a:r>
              <a:rPr lang="en-US" sz="2200" dirty="0" smtClean="0">
                <a:solidFill>
                  <a:srgbClr val="FFFFFF"/>
                </a:solidFill>
                <a:latin typeface="Helvetica"/>
                <a:cs typeface="Helvetica"/>
              </a:rPr>
              <a:t>had </a:t>
            </a:r>
            <a:r>
              <a:rPr lang="en-US" sz="2200" dirty="0">
                <a:solidFill>
                  <a:srgbClr val="FFFFFF"/>
                </a:solidFill>
                <a:latin typeface="Helvetica"/>
                <a:cs typeface="Helvetica"/>
              </a:rPr>
              <a:t>a well-defined tipping point, followed by periods of rapid growth and eventually a leveling-off period as market demand approached its market potential. 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Helvetica"/>
                <a:cs typeface="Helvetica"/>
              </a:rPr>
              <a:t>     </a:t>
            </a:r>
          </a:p>
        </p:txBody>
      </p:sp>
      <p:pic>
        <p:nvPicPr>
          <p:cNvPr id="4" name="Picture 3" descr="Screen Shot 2012-02-21 at 12.03.19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576" y="5102965"/>
            <a:ext cx="5508848" cy="133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313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762000"/>
            <a:ext cx="9144000" cy="152400"/>
          </a:xfrm>
          <a:prstGeom prst="rect">
            <a:avLst/>
          </a:prstGeom>
          <a:solidFill>
            <a:srgbClr val="F6A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-43424"/>
            <a:ext cx="670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Customer Focus, Customer </a:t>
            </a:r>
          </a:p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Helvetica"/>
                <a:cs typeface="Helvetica"/>
              </a:rPr>
              <a:t>Performance, and Profit Impact </a:t>
            </a:r>
            <a:endParaRPr lang="en-US" sz="24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28800" y="1496734"/>
            <a:ext cx="5486400" cy="24314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200" b="1" dirty="0" smtClean="0">
              <a:solidFill>
                <a:schemeClr val="bg1"/>
              </a:solidFill>
              <a:latin typeface="Helvetica"/>
              <a:cs typeface="Helvetica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Helvetica"/>
                <a:cs typeface="Helvetica"/>
              </a:rPr>
              <a:t>Understanding Dynamics of Market Demand T</a:t>
            </a:r>
            <a:r>
              <a:rPr lang="en-US" sz="3200" b="1" dirty="0" smtClean="0">
                <a:solidFill>
                  <a:schemeClr val="bg1"/>
                </a:solidFill>
                <a:latin typeface="Helvetica"/>
                <a:cs typeface="Helvetica"/>
              </a:rPr>
              <a:t>hroughout </a:t>
            </a:r>
            <a:r>
              <a:rPr lang="en-US" sz="3200" b="1" dirty="0">
                <a:solidFill>
                  <a:schemeClr val="bg1"/>
                </a:solidFill>
                <a:latin typeface="Helvetica"/>
                <a:cs typeface="Helvetica"/>
              </a:rPr>
              <a:t>the Product Lifecycle  </a:t>
            </a:r>
          </a:p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678480" y="76200"/>
            <a:ext cx="137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MBM6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Chapter 3</a:t>
            </a:r>
          </a:p>
        </p:txBody>
      </p:sp>
      <p:sp>
        <p:nvSpPr>
          <p:cNvPr id="12" name="Rectangle 11"/>
          <p:cNvSpPr/>
          <p:nvPr/>
        </p:nvSpPr>
        <p:spPr>
          <a:xfrm>
            <a:off x="-1" y="6530003"/>
            <a:ext cx="9152985" cy="33997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314700" y="6550030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Helvetica"/>
                <a:cs typeface="Helvetica"/>
              </a:rPr>
              <a:t>Copyright Roger J. Best, 2012</a:t>
            </a:r>
            <a:endParaRPr lang="en-US" sz="12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7" b="92899" l="1020" r="89796">
                        <a14:foregroundMark x1="1020" y1="92308" x2="53061" y2="92899"/>
                        <a14:foregroundMark x1="50680" y1="87574" x2="62925" y2="21302"/>
                        <a14:foregroundMark x1="55782" y1="17160" x2="44558" y2="81065"/>
                        <a14:foregroundMark x1="71769" y1="27219" x2="88435" y2="8224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133721"/>
            <a:ext cx="1301896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TextBox 13"/>
          <p:cNvSpPr txBox="1"/>
          <p:nvPr/>
        </p:nvSpPr>
        <p:spPr>
          <a:xfrm>
            <a:off x="721304" y="4343542"/>
            <a:ext cx="77013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Helvetica"/>
                <a:cs typeface="Helvetica"/>
              </a:rPr>
              <a:t>In this section we will look at </a:t>
            </a:r>
            <a:r>
              <a:rPr lang="en-US" sz="2800" dirty="0" smtClean="0">
                <a:latin typeface="Helvetica"/>
                <a:cs typeface="Helvetica"/>
              </a:rPr>
              <a:t>how </a:t>
            </a:r>
            <a:r>
              <a:rPr lang="en-US" sz="2800" dirty="0" smtClean="0">
                <a:latin typeface="Helvetica"/>
                <a:cs typeface="Helvetica"/>
              </a:rPr>
              <a:t>understanding</a:t>
            </a:r>
            <a:r>
              <a:rPr lang="en-US" sz="2800" dirty="0" smtClean="0">
                <a:latin typeface="Helvetica"/>
                <a:cs typeface="Helvetica"/>
              </a:rPr>
              <a:t> </a:t>
            </a:r>
            <a:r>
              <a:rPr lang="en-US" sz="2800" dirty="0">
                <a:latin typeface="Helvetica"/>
                <a:cs typeface="Helvetica"/>
              </a:rPr>
              <a:t>m</a:t>
            </a:r>
            <a:r>
              <a:rPr lang="en-US" sz="2800" dirty="0" smtClean="0">
                <a:latin typeface="Helvetica"/>
                <a:cs typeface="Helvetica"/>
              </a:rPr>
              <a:t>arket </a:t>
            </a:r>
            <a:r>
              <a:rPr lang="en-US" sz="2800" dirty="0">
                <a:latin typeface="Helvetica"/>
                <a:cs typeface="Helvetica"/>
              </a:rPr>
              <a:t>demand over time is an important aspect of market planning and strategy </a:t>
            </a:r>
            <a:r>
              <a:rPr lang="en-US" sz="2800" dirty="0" smtClean="0">
                <a:latin typeface="Helvetica"/>
                <a:cs typeface="Helvetica"/>
              </a:rPr>
              <a:t>development</a:t>
            </a:r>
            <a:r>
              <a:rPr lang="en-US" sz="2800" dirty="0">
                <a:latin typeface="Helvetica"/>
                <a:cs typeface="Helvetica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60356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8574</TotalTime>
  <Words>1428</Words>
  <Application>Microsoft Macintosh PowerPoint</Application>
  <PresentationFormat>On-screen Show (4:3)</PresentationFormat>
  <Paragraphs>177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Vomocil</dc:creator>
  <cp:lastModifiedBy>Peter J. Vomocil</cp:lastModifiedBy>
  <cp:revision>117</cp:revision>
  <dcterms:created xsi:type="dcterms:W3CDTF">2012-02-13T19:07:25Z</dcterms:created>
  <dcterms:modified xsi:type="dcterms:W3CDTF">2012-02-28T06:10:04Z</dcterms:modified>
</cp:coreProperties>
</file>

<file path=docProps/thumbnail.jpeg>
</file>